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62" r:id="rId2"/>
    <p:sldMasterId id="2147483774" r:id="rId3"/>
    <p:sldMasterId id="2147483786" r:id="rId4"/>
  </p:sldMasterIdLst>
  <p:notesMasterIdLst>
    <p:notesMasterId r:id="rId29"/>
  </p:notesMasterIdLst>
  <p:sldIdLst>
    <p:sldId id="297" r:id="rId5"/>
    <p:sldId id="259" r:id="rId6"/>
    <p:sldId id="261" r:id="rId7"/>
    <p:sldId id="277" r:id="rId8"/>
    <p:sldId id="265" r:id="rId9"/>
    <p:sldId id="266" r:id="rId10"/>
    <p:sldId id="296" r:id="rId11"/>
    <p:sldId id="271" r:id="rId12"/>
    <p:sldId id="273" r:id="rId13"/>
    <p:sldId id="267" r:id="rId14"/>
    <p:sldId id="272" r:id="rId15"/>
    <p:sldId id="280" r:id="rId16"/>
    <p:sldId id="281" r:id="rId17"/>
    <p:sldId id="263" r:id="rId18"/>
    <p:sldId id="264" r:id="rId19"/>
    <p:sldId id="285" r:id="rId20"/>
    <p:sldId id="284" r:id="rId21"/>
    <p:sldId id="294" r:id="rId22"/>
    <p:sldId id="286" r:id="rId23"/>
    <p:sldId id="279" r:id="rId24"/>
    <p:sldId id="287" r:id="rId25"/>
    <p:sldId id="291" r:id="rId26"/>
    <p:sldId id="289" r:id="rId27"/>
    <p:sldId id="29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158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81350" autoAdjust="0"/>
  </p:normalViewPr>
  <p:slideViewPr>
    <p:cSldViewPr snapToGrid="0">
      <p:cViewPr varScale="1">
        <p:scale>
          <a:sx n="93" d="100"/>
          <a:sy n="93" d="100"/>
        </p:scale>
        <p:origin x="138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B39AA0-8CBC-4AA0-872A-D7A552D535D1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CAD1C-E7EB-45E4-B40E-955F397458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58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https://www.youtube.com/watch?v=ved5evZ8M2g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CAD1C-E7EB-45E4-B40E-955F3974582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Euro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CAD1C-E7EB-45E4-B40E-955F3974582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01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0C112-A2C1-41C2-BAB6-5CAA8D6F11DD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419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CAD1C-E7EB-45E4-B40E-955F3974582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68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CAD1C-E7EB-45E4-B40E-955F3974582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CAD1C-E7EB-45E4-B40E-955F3974582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260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0C112-A2C1-41C2-BAB6-5CAA8D6F11DD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851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Speculate on the meaning of a word</a:t>
            </a:r>
          </a:p>
          <a:p>
            <a:br>
              <a:rPr lang="en-US" dirty="0"/>
            </a:br>
            <a:r>
              <a:rPr lang="en-US" dirty="0"/>
              <a:t>Example: Liberty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686BD9-9EE5-4E28-82B4-7A8F5134C6D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950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60FA3E76-9C10-418F-A60D-379CA8616C01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52A123BC-FD95-48ED-B0DB-E8B0CA9339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80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3E76-9C10-418F-A60D-379CA8616C01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123BC-FD95-48ED-B0DB-E8B0CA9339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601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3E76-9C10-418F-A60D-379CA8616C01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123BC-FD95-48ED-B0DB-E8B0CA9339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80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3E76-9C10-418F-A60D-379CA8616C01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123BC-FD95-48ED-B0DB-E8B0CA9339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175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3E76-9C10-418F-A60D-379CA8616C01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123BC-FD95-48ED-B0DB-E8B0CA9339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86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3E76-9C10-418F-A60D-379CA8616C01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123BC-FD95-48ED-B0DB-E8B0CA9339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23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3E76-9C10-418F-A60D-379CA8616C01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123BC-FD95-48ED-B0DB-E8B0CA9339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52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3E76-9C10-418F-A60D-379CA8616C01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123BC-FD95-48ED-B0DB-E8B0CA9339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56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3E76-9C10-418F-A60D-379CA8616C01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123BC-FD95-48ED-B0DB-E8B0CA9339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73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EE76D-A897-4358-A7C4-481D2589DC5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D3514-3879-492A-B33C-D1F25FA487E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522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C383A-5A18-4D04-9FB7-838837F5C1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4FF21-D8F4-43C3-BF07-1F4691C9DAB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040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3E76-9C10-418F-A60D-379CA8616C01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123BC-FD95-48ED-B0DB-E8B0CA9339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920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30394-0261-4FAE-B334-540434F0C23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B35F3-A65E-4B18-9D70-DD21E81522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011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853AF-3E3A-41B2-92A8-F579D172AC7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1A3D3-3FBF-4AAB-B7E1-FDA014AA9C0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999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F59CC-F362-481A-9370-ED7D0FA36EE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DF34E-F338-42DC-B02F-455E8FC963F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9878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54E55-F2DB-4B52-B37F-764E2567E3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5B00A-DD73-4663-BA20-F18EC9EE593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3086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FC3C6-A789-4B5E-9DB2-674FE5C68A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48582-3AA7-42E7-B8B5-F7A2313468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2577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9CCEB-1EC4-4B89-B676-C63315F391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2267B-9970-47DF-AA25-D624AF9D071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337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D5E27-98F9-456C-8820-ECE0865E9D6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02985-4B1B-40FF-88CA-46B7F50F4E6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9702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1FD9A-39E4-4B82-ACE9-9C677AFBD62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C6C8B-234D-4D91-9639-2C7ACEC34A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260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41D12-F54A-4CA9-99FB-7E0FC801B02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BD325-27AB-4311-8FC6-38F2E18359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8469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EE76D-A897-4358-A7C4-481D2589DC5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D3514-3879-492A-B33C-D1F25FA487E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035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3E76-9C10-418F-A60D-379CA8616C01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123BC-FD95-48ED-B0DB-E8B0CA9339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08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C383A-5A18-4D04-9FB7-838837F5C1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4FF21-D8F4-43C3-BF07-1F4691C9DAB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5112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30394-0261-4FAE-B334-540434F0C23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B35F3-A65E-4B18-9D70-DD21E81522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8555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853AF-3E3A-41B2-92A8-F579D172AC7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1A3D3-3FBF-4AAB-B7E1-FDA014AA9C0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3545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F59CC-F362-481A-9370-ED7D0FA36EE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DF34E-F338-42DC-B02F-455E8FC963F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8734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54E55-F2DB-4B52-B37F-764E2567E3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5B00A-DD73-4663-BA20-F18EC9EE593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5936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FC3C6-A789-4B5E-9DB2-674FE5C68A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48582-3AA7-42E7-B8B5-F7A2313468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9902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9CCEB-1EC4-4B89-B676-C63315F391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2267B-9970-47DF-AA25-D624AF9D071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671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D5E27-98F9-456C-8820-ECE0865E9D6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02985-4B1B-40FF-88CA-46B7F50F4E6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5852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1FD9A-39E4-4B82-ACE9-9C677AFBD62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C6C8B-234D-4D91-9639-2C7ACEC34A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3468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41D12-F54A-4CA9-99FB-7E0FC801B02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BD325-27AB-4311-8FC6-38F2E18359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219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3E76-9C10-418F-A60D-379CA8616C01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123BC-FD95-48ED-B0DB-E8B0CA9339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04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9BEE-D6AC-45A6-B628-38B5475BD5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D334-87A9-4A63-B747-0EA4611F03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6110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628650" y="5715000"/>
            <a:ext cx="8515350" cy="1143001"/>
          </a:xfrm>
          <a:prstGeom prst="rect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50000">
                <a:srgbClr val="FFFF00">
                  <a:alpha val="68000"/>
                </a:srgbClr>
              </a:gs>
              <a:gs pos="100000">
                <a:srgbClr val="FFFF00">
                  <a:alpha val="9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>
                <a:gsLst>
                  <a:gs pos="0">
                    <a:srgbClr val="5B9BD5">
                      <a:lumMod val="5000"/>
                      <a:lumOff val="95000"/>
                    </a:srgbClr>
                  </a:gs>
                  <a:gs pos="74000">
                    <a:srgbClr val="5B9BD5">
                      <a:lumMod val="45000"/>
                      <a:lumOff val="55000"/>
                    </a:srgbClr>
                  </a:gs>
                  <a:gs pos="83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9BEE-D6AC-45A6-B628-38B5475BD5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D334-87A9-4A63-B747-0EA4611F03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defRPr>
            </a:lvl1pPr>
            <a:lvl2pPr>
              <a:defRPr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defRPr>
            </a:lvl2pPr>
            <a:lvl3pPr>
              <a:defRPr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defRPr>
            </a:lvl3pPr>
            <a:lvl4pPr>
              <a:defRPr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defRPr>
            </a:lvl4pPr>
            <a:lvl5pPr>
              <a:defRPr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371601" y="6621237"/>
            <a:ext cx="7609114" cy="0"/>
          </a:xfrm>
          <a:prstGeom prst="line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8401050" y="6609445"/>
            <a:ext cx="889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1783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261383" y="6606365"/>
            <a:ext cx="889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1775</a:t>
            </a:r>
          </a:p>
        </p:txBody>
      </p:sp>
      <p:pic>
        <p:nvPicPr>
          <p:cNvPr id="11" name="Picture 4" descr="http://www.osixs.org/Images/patriot_with_flag.jpg"/>
          <p:cNvPicPr>
            <a:picLocks noChangeAspect="1" noChangeArrowheads="1"/>
          </p:cNvPicPr>
          <p:nvPr userDrawn="1"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399" y="5542828"/>
            <a:ext cx="1802749" cy="199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 userDrawn="1"/>
        </p:nvSpPr>
        <p:spPr>
          <a:xfrm>
            <a:off x="2159449" y="6606565"/>
            <a:ext cx="889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1776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3057515" y="6606765"/>
            <a:ext cx="889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1777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3955581" y="6606965"/>
            <a:ext cx="889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1778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4853647" y="6607165"/>
            <a:ext cx="889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1779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5751713" y="6607365"/>
            <a:ext cx="889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1780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6649779" y="6607565"/>
            <a:ext cx="889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1781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547845" y="6607765"/>
            <a:ext cx="889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1782</a:t>
            </a:r>
          </a:p>
        </p:txBody>
      </p:sp>
    </p:spTree>
    <p:extLst>
      <p:ext uri="{BB962C8B-B14F-4D97-AF65-F5344CB8AC3E}">
        <p14:creationId xmlns:p14="http://schemas.microsoft.com/office/powerpoint/2010/main" val="31690970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9BEE-D6AC-45A6-B628-38B5475BD5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D334-87A9-4A63-B747-0EA4611F03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842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9BEE-D6AC-45A6-B628-38B5475BD5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D334-87A9-4A63-B747-0EA4611F03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6347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9BEE-D6AC-45A6-B628-38B5475BD5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D334-87A9-4A63-B747-0EA4611F03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021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9BEE-D6AC-45A6-B628-38B5475BD5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D334-87A9-4A63-B747-0EA4611F03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0207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9BEE-D6AC-45A6-B628-38B5475BD5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D334-87A9-4A63-B747-0EA4611F03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1177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9BEE-D6AC-45A6-B628-38B5475BD5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D334-87A9-4A63-B747-0EA4611F03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7439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9BEE-D6AC-45A6-B628-38B5475BD5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D334-87A9-4A63-B747-0EA4611F03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8299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9BEE-D6AC-45A6-B628-38B5475BD5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D334-87A9-4A63-B747-0EA4611F03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617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3E76-9C10-418F-A60D-379CA8616C01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123BC-FD95-48ED-B0DB-E8B0CA9339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943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9BEE-D6AC-45A6-B628-38B5475BD5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D334-87A9-4A63-B747-0EA4611F03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70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3E76-9C10-418F-A60D-379CA8616C01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123BC-FD95-48ED-B0DB-E8B0CA9339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018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3E76-9C10-418F-A60D-379CA8616C01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123BC-FD95-48ED-B0DB-E8B0CA9339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889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3E76-9C10-418F-A60D-379CA8616C01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123BC-FD95-48ED-B0DB-E8B0CA9339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464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3E76-9C10-418F-A60D-379CA8616C01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123BC-FD95-48ED-B0DB-E8B0CA9339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35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0FA3E76-9C10-418F-A60D-379CA8616C01}" type="datetimeFigureOut">
              <a:rPr lang="en-US" smtClean="0"/>
              <a:pPr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2A123BC-FD95-48ED-B0DB-E8B0CA9339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0287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118234F-3207-4810-8219-8A5354EADB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8C832F-3ACF-48C0-ACCE-296CAF28F9B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82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118234F-3207-4810-8219-8A5354EADB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8C832F-3ACF-48C0-ACCE-296CAF28F9B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81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D9BEE-D6AC-45A6-B628-38B5475BD50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7D334-87A9-4A63-B747-0EA4611F03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282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microsoft.com/office/2007/relationships/hdphoto" Target="../media/hdphoto10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9.wdp"/><Relationship Id="rId4" Type="http://schemas.openxmlformats.org/officeDocument/2006/relationships/image" Target="../media/image29.png"/><Relationship Id="rId9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gif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27365" y="350256"/>
            <a:ext cx="7793182" cy="24449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122472" y="155857"/>
            <a:ext cx="2758785" cy="446809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2472" y="-273125"/>
            <a:ext cx="7886700" cy="1325563"/>
          </a:xfrm>
        </p:spPr>
        <p:txBody>
          <a:bodyPr>
            <a:normAutofit/>
          </a:bodyPr>
          <a:lstStyle/>
          <a:p>
            <a:r>
              <a:rPr lang="en-US" sz="2800" b="1" dirty="0"/>
              <a:t>Essential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1398" y="507351"/>
            <a:ext cx="737839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chemeClr val="tx1"/>
                </a:solidFill>
              </a:rPr>
              <a:t>What events from world history led to the settling of America?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32560" y="3239555"/>
            <a:ext cx="8146473" cy="24449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006886" y="3045156"/>
            <a:ext cx="3174421" cy="446809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06886" y="261617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n>
                  <a:solidFill>
                    <a:prstClr val="black"/>
                  </a:solidFill>
                </a:ln>
              </a:rPr>
              <a:t>Why You Should Care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46861" y="3551144"/>
            <a:ext cx="7886702" cy="22268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This nation (where you live) had to start somewhere. Imagine watching a movie without watching the first 20 minutes. It wouldn’t make sense!</a:t>
            </a:r>
          </a:p>
        </p:txBody>
      </p:sp>
    </p:spTree>
    <p:extLst>
      <p:ext uri="{BB962C8B-B14F-4D97-AF65-F5344CB8AC3E}">
        <p14:creationId xmlns:p14="http://schemas.microsoft.com/office/powerpoint/2010/main" val="338149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8103365" y="1897860"/>
            <a:ext cx="432079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315795" y="1966913"/>
            <a:ext cx="0" cy="2238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://www.trinityhistory.org/AmH/images/02Voyag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" b="20482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www.crwflags.com/fotw/images/r/rel-jerez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89"/>
          <a:stretch/>
        </p:blipFill>
        <p:spPr bwMode="auto">
          <a:xfrm>
            <a:off x="6411805" y="1599668"/>
            <a:ext cx="850592" cy="4162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459430" y="1586294"/>
            <a:ext cx="97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Spain</a:t>
            </a:r>
          </a:p>
        </p:txBody>
      </p:sp>
      <p:pic>
        <p:nvPicPr>
          <p:cNvPr id="17" name="Picture 8" descr="http://ts4.mm.bing.net/th?id=HN.608007991635609884&amp;pid=1.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611" y="750736"/>
            <a:ext cx="828728" cy="4143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116499" y="769537"/>
            <a:ext cx="1065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England</a:t>
            </a:r>
          </a:p>
        </p:txBody>
      </p:sp>
    </p:spTree>
    <p:extLst>
      <p:ext uri="{BB962C8B-B14F-4D97-AF65-F5344CB8AC3E}">
        <p14:creationId xmlns:p14="http://schemas.microsoft.com/office/powerpoint/2010/main" val="587555037"/>
      </p:ext>
    </p:extLst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2572" r="12999"/>
          <a:stretch/>
        </p:blipFill>
        <p:spPr>
          <a:xfrm>
            <a:off x="54590" y="14276"/>
            <a:ext cx="9209168" cy="6959903"/>
          </a:xfrm>
          <a:prstGeom prst="rect">
            <a:avLst/>
          </a:prstGeom>
        </p:spPr>
      </p:pic>
      <p:pic>
        <p:nvPicPr>
          <p:cNvPr id="4" name="Picture 10" descr="mar-la-mode:&#10;&#10;sighs&#10;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804" y="-313509"/>
            <a:ext cx="9947243" cy="746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14276"/>
            <a:ext cx="9144000" cy="684372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roblem Solverz Outr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720453" y="313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2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the discover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0"/>
          <a:stretch/>
        </p:blipFill>
        <p:spPr bwMode="auto">
          <a:xfrm>
            <a:off x="0" y="-1066433"/>
            <a:ext cx="9144000" cy="792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446"/>
            <a:ext cx="7772400" cy="1456267"/>
          </a:xfrm>
        </p:spPr>
        <p:txBody>
          <a:bodyPr/>
          <a:lstStyle/>
          <a:p>
            <a:r>
              <a:rPr lang="en-US" sz="4800" b="1" dirty="0"/>
              <a:t>England vs. Spain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728" y="1125414"/>
            <a:ext cx="7772400" cy="5546690"/>
          </a:xfrm>
        </p:spPr>
        <p:txBody>
          <a:bodyPr>
            <a:normAutofit/>
          </a:bodyPr>
          <a:lstStyle/>
          <a:p>
            <a:r>
              <a:rPr lang="en-US" sz="3200" dirty="0"/>
              <a:t>Spain claimed the entire “New World” since they landed there first.</a:t>
            </a:r>
          </a:p>
          <a:p>
            <a:r>
              <a:rPr lang="en-US" sz="3200" dirty="0"/>
              <a:t>The riches they gained allowed them to become even stronger and gain even more riches and become even stronger and gain more riches and… well you get it.</a:t>
            </a:r>
          </a:p>
          <a:p>
            <a:r>
              <a:rPr lang="en-US" sz="3200" dirty="0"/>
              <a:t>So, England (and Holland) explored and settled further north where the Spanish influence (and navy) wasn’t so strong.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767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191" y="2277629"/>
            <a:ext cx="7772400" cy="1456267"/>
          </a:xfrm>
        </p:spPr>
        <p:txBody>
          <a:bodyPr>
            <a:normAutofit/>
          </a:bodyPr>
          <a:lstStyle/>
          <a:p>
            <a:r>
              <a:rPr lang="en-US" sz="4000" b="1" dirty="0"/>
              <a:t>Step 2: The Ideas</a:t>
            </a:r>
          </a:p>
        </p:txBody>
      </p:sp>
    </p:spTree>
    <p:extLst>
      <p:ext uri="{BB962C8B-B14F-4D97-AF65-F5344CB8AC3E}">
        <p14:creationId xmlns:p14="http://schemas.microsoft.com/office/powerpoint/2010/main" val="584625505"/>
      </p:ext>
    </p:extLst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The 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Self-governance from reformation</a:t>
            </a:r>
          </a:p>
        </p:txBody>
      </p:sp>
      <p:pic>
        <p:nvPicPr>
          <p:cNvPr id="1026" name="Picture 2" descr="http://totallyhistory.com/wp-content/uploads/2012/01/Life_of_Martin_Luther-in-the-protestant-reformati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8"/>
          <a:stretch/>
        </p:blipFill>
        <p:spPr bwMode="auto">
          <a:xfrm>
            <a:off x="201827" y="588924"/>
            <a:ext cx="8740346" cy="558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ular Callout 3"/>
          <p:cNvSpPr/>
          <p:nvPr/>
        </p:nvSpPr>
        <p:spPr>
          <a:xfrm>
            <a:off x="4736757" y="502508"/>
            <a:ext cx="1861751" cy="1005016"/>
          </a:xfrm>
          <a:prstGeom prst="wedgeRectCallout">
            <a:avLst>
              <a:gd name="adj1" fmla="val -62426"/>
              <a:gd name="adj2" fmla="val 6905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This is what I say to the pope’s law! I obey only God.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257433" y="3674076"/>
            <a:ext cx="1771135" cy="1454783"/>
          </a:xfrm>
          <a:prstGeom prst="wedgeRectCallout">
            <a:avLst>
              <a:gd name="adj1" fmla="val -3631"/>
              <a:gd name="adj2" fmla="val -10021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rankRuehl" panose="020E0503060101010101" pitchFamily="34" charset="-79"/>
                <a:cs typeface="FrankRuehl" panose="020E0503060101010101" pitchFamily="34" charset="-79"/>
              </a:rPr>
              <a:t>Hey, good point. We shouldn’t have to follow any man right?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6039059" y="3527566"/>
            <a:ext cx="2642717" cy="1524576"/>
          </a:xfrm>
          <a:prstGeom prst="cloudCallout">
            <a:avLst>
              <a:gd name="adj1" fmla="val 19851"/>
              <a:gd name="adj2" fmla="val -825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Hmm… wonder if I have to obey the king.</a:t>
            </a:r>
          </a:p>
        </p:txBody>
      </p:sp>
    </p:spTree>
    <p:extLst>
      <p:ext uri="{BB962C8B-B14F-4D97-AF65-F5344CB8AC3E}">
        <p14:creationId xmlns:p14="http://schemas.microsoft.com/office/powerpoint/2010/main" val="84669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238"/>
            <a:ext cx="9144000" cy="163882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JohnLock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87"/>
          <a:stretch/>
        </p:blipFill>
        <p:spPr bwMode="auto">
          <a:xfrm>
            <a:off x="-42578" y="-59548"/>
            <a:ext cx="1994208" cy="172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78685" y="100707"/>
            <a:ext cx="73893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/>
              <a:t>“To understand political power aright, and derive it from its original, we must consider what estate all men are naturally in, and that is, a state of perfect freedom…”    </a:t>
            </a:r>
            <a:r>
              <a:rPr lang="en-US" sz="2400" dirty="0"/>
              <a:t>	-John Locke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8237"/>
            <a:ext cx="9144000" cy="16388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80" y="1738235"/>
            <a:ext cx="9144000" cy="163882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69065" y="1973056"/>
            <a:ext cx="73893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/>
              <a:t>“In the state of nature all men are born in equal, but it can not continue. The Society makes them lose this, and they recover it only by the laws.”</a:t>
            </a: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Geneva"/>
              </a:rPr>
              <a:t>	  </a:t>
            </a:r>
            <a:r>
              <a:rPr lang="en-US" sz="2400" dirty="0"/>
              <a:t>-Montesquieu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80" y="1738234"/>
            <a:ext cx="9144000" cy="16388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360" y="3486322"/>
            <a:ext cx="9144000" cy="1638821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502645" y="3615771"/>
            <a:ext cx="738934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/>
              <a:t>“To renounce liberty is to renounce being a man, to surrender the rights of humanity and even its duties.”  </a:t>
            </a:r>
            <a:r>
              <a:rPr lang="en-US" sz="2400" dirty="0"/>
              <a:t>       </a:t>
            </a:r>
            <a:r>
              <a:rPr lang="en-US" sz="2000" dirty="0"/>
              <a:t>-</a:t>
            </a:r>
            <a:r>
              <a:rPr lang="en-US" sz="2000" dirty="0">
                <a:ln>
                  <a:solidFill>
                    <a:schemeClr val="tx1"/>
                  </a:solidFill>
                </a:ln>
                <a:latin typeface="Geneva"/>
              </a:rPr>
              <a:t>Rousseau</a:t>
            </a:r>
            <a:endParaRPr lang="en-US" sz="20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40" y="5198238"/>
            <a:ext cx="9144000" cy="163882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46177" y="5261371"/>
            <a:ext cx="73893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/>
              <a:t>“The right of nature... is the liberty each man hath to use his own power, as he will himself, for the preservation of his own nature; that is to say, of his own life.”</a:t>
            </a:r>
          </a:p>
          <a:p>
            <a:r>
              <a:rPr lang="en-US" sz="2400" dirty="0"/>
              <a:t>– Thomas Hobbes</a:t>
            </a:r>
            <a:endParaRPr lang="en-US" sz="24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40" y="5198237"/>
            <a:ext cx="9144000" cy="16388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http://upload.wikimedia.org/wikipedia/commons/thumb/f/fc/Montesquieu_1.png/220px-Montesquieu_1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52" b="100000" l="5000" r="100000">
                        <a14:foregroundMark x1="17727" y1="93939" x2="5000" y2="99621"/>
                        <a14:foregroundMark x1="23636" y1="26136" x2="19091" y2="33712"/>
                        <a14:foregroundMark x1="20909" y1="32576" x2="15909" y2="37879"/>
                        <a14:foregroundMark x1="28636" y1="35227" x2="28636" y2="35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0" y="1708464"/>
            <a:ext cx="1382120" cy="165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upload.wikimedia.org/wikipedia/commons/thumb/b/b7/Jean-Jacques_Rousseau_%28painted_portrait%29.jpg/220px-Jean-Jacques_Rousseau_%28painted_portrait%29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545">
                        <a14:foregroundMark x1="83636" y1="71569" x2="73636" y2="95098"/>
                        <a14:foregroundMark x1="67273" y1="13399" x2="74545" y2="40523"/>
                        <a14:foregroundMark x1="88182" y1="78758" x2="92727" y2="93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5826"/>
            <a:ext cx="1173707" cy="163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ts3.mm.bing.net/th?id=HN.608003627949163124&amp;pid=1.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25" b="100000" l="18750" r="76458">
                        <a14:foregroundMark x1="64167" y1="74063" x2="70000" y2="95000"/>
                        <a14:foregroundMark x1="71458" y1="80313" x2="70625" y2="98750"/>
                        <a14:backgroundMark x1="24583" y1="10625" x2="31667" y2="42813"/>
                        <a14:backgroundMark x1="23125" y1="51563" x2="23542" y2="98750"/>
                        <a14:backgroundMark x1="73958" y1="58750" x2="75417" y2="9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98" t="3284" r="23860" b="18764"/>
          <a:stretch/>
        </p:blipFill>
        <p:spPr bwMode="auto">
          <a:xfrm>
            <a:off x="7484012" y="5141430"/>
            <a:ext cx="1736646" cy="168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48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8" grpId="0" animBg="1"/>
      <p:bldP spid="10" grpId="0"/>
      <p:bldP spid="11" grpId="0" animBg="1"/>
      <p:bldP spid="12" grpId="0" animBg="1"/>
      <p:bldP spid="14" grpId="0"/>
      <p:bldP spid="16" grpId="0" animBg="1"/>
      <p:bldP spid="18" grpId="0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70427" y="-70417"/>
            <a:ext cx="4612160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ln w="38100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Zombie" pitchFamily="2" charset="0"/>
              </a:rPr>
              <a:t>Brain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ln w="38100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Zombie" pitchFamily="2" charset="0"/>
              </a:rPr>
              <a:t>Snack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26589" y="2438400"/>
            <a:ext cx="3581400" cy="4343400"/>
            <a:chOff x="76200" y="1981200"/>
            <a:chExt cx="4102100" cy="487680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2308225"/>
              <a:ext cx="3810000" cy="2416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6693" b="100000" l="0" r="55664">
                          <a14:foregroundMark x1="10645" y1="55990" x2="11523" y2="56510"/>
                          <a14:foregroundMark x1="31641" y1="39193" x2="30371" y2="42708"/>
                          <a14:backgroundMark x1="3320" y1="54688" x2="9570" y2="70313"/>
                          <a14:backgroundMark x1="15332" y1="66276" x2="6250" y2="78385"/>
                          <a14:backgroundMark x1="31445" y1="60156" x2="52539" y2="97656"/>
                          <a14:backgroundMark x1="1270" y1="70573" x2="14355" y2="78125"/>
                          <a14:backgroundMark x1="5176" y1="67448" x2="1367" y2="83854"/>
                          <a14:backgroundMark x1="12305" y1="50000" x2="14453" y2="513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89"/>
            <a:stretch/>
          </p:blipFill>
          <p:spPr bwMode="auto">
            <a:xfrm>
              <a:off x="685800" y="1981200"/>
              <a:ext cx="3492500" cy="487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3200400" y="5867400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rgbClr val="663300"/>
                </a:solidFill>
                <a:latin typeface="MS Reference Sans Serif" pitchFamily="34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14600" y="5936397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rgbClr val="663300"/>
                </a:solidFill>
                <a:latin typeface="MS Reference Sans Serif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1600" y="5798403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rgbClr val="663300"/>
                </a:solidFill>
                <a:latin typeface="MS Reference Sans Serif" pitchFamily="34" charset="0"/>
              </a:rPr>
              <a:t>.</a:t>
            </a:r>
          </a:p>
        </p:txBody>
      </p:sp>
      <p:pic>
        <p:nvPicPr>
          <p:cNvPr id="3" name="Brain Snack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545012" y="6983412"/>
            <a:ext cx="487363" cy="4873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05000" y="5867400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rgbClr val="663300"/>
                </a:solidFill>
                <a:latin typeface="MS Reference Sans Serif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-152400" y="6172200"/>
            <a:ext cx="9372600" cy="774700"/>
          </a:xfrm>
          <a:prstGeom prst="rect">
            <a:avLst/>
          </a:prstGeom>
          <a:gradFill>
            <a:gsLst>
              <a:gs pos="38000">
                <a:srgbClr val="582C00"/>
              </a:gs>
              <a:gs pos="0">
                <a:srgbClr val="361B00"/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8457" y1="41330" x2="52370" y2="54817"/>
                        <a14:foregroundMark x1="66065" y1="36669" x2="58014" y2="50528"/>
                        <a14:foregroundMark x1="57993" y1="13715" x2="26518" y2="5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667000"/>
            <a:ext cx="3352800" cy="4059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746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2.22222E-6 -3.7037E-7 C -0.00156 -0.01505 0.00035 -0.02107 -0.00972 -0.02778 C -0.01719 -0.04746 -0.00695 -0.02408 -0.01806 -0.03889 C -0.03768 -0.06505 -0.00781 -0.0338 -0.02778 -0.05371 C -0.0316 -0.06621 -0.03681 -0.07523 -0.03889 -0.08889 C -0.04011 -0.10533 -0.0349 -0.12917 -0.04861 -0.13519 C -0.05799 -0.13334 -0.06007 -0.13125 -0.06806 -0.12593 C -0.07344 -0.11621 -0.0783 -0.10672 -0.08472 -0.09815 C -0.09011 -0.07686 -0.09254 -0.06991 -0.09445 -0.0463 C -0.09393 -0.03959 -0.09271 -0.03264 -0.09306 -0.02593 C -0.09323 -0.02199 -0.09584 -0.01482 -0.09584 -0.01482 C -0.10156 -0.01736 -0.1033 -0.01551 -0.10834 -0.01111 C -0.11111 0.00023 -0.11597 -0.00139 -0.125 -3.7037E-7 C -0.13056 0.00254 -0.12778 0.00185 -0.13334 0.00185 L -0.12639 0.01111 " pathEditMode="relative" ptsTypes="fffffffffffffAA">
                                      <p:cBhvr>
                                        <p:cTn id="17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2.22222E-6 -3.7037E-7 C -0.00156 -0.01505 0.00035 -0.02107 -0.00972 -0.02778 C -0.01719 -0.04746 -0.00695 -0.02408 -0.01806 -0.03889 C -0.03768 -0.06505 -0.00781 -0.0338 -0.02778 -0.05371 C -0.0316 -0.06621 -0.03681 -0.07523 -0.03889 -0.08889 C -0.04011 -0.10533 -0.0349 -0.12917 -0.04861 -0.13519 C -0.05799 -0.13334 -0.06007 -0.13125 -0.06806 -0.12593 C -0.07344 -0.11621 -0.0783 -0.10672 -0.08472 -0.09815 C -0.09011 -0.07686 -0.09254 -0.06991 -0.09445 -0.0463 C -0.09393 -0.03959 -0.09271 -0.03264 -0.09306 -0.02593 C -0.09323 -0.02199 -0.09584 -0.01482 -0.09584 -0.01482 C -0.10156 -0.01736 -0.1033 -0.01551 -0.10834 -0.01111 C -0.11111 0.00023 -0.11597 -0.00139 -0.125 -3.7037E-7 C -0.13056 0.00254 -0.12778 0.00185 -0.13334 0.00185 L -0.12639 0.01111 " pathEditMode="relative" ptsTypes="fffffffffffffAA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0.00052 0.0169 C 0.00174 -0.00023 0.00035 -0.00695 0.00834 -0.01435 C 0.01441 -0.03658 0.00608 -0.01019 0.01511 -0.02685 C 0.03091 -0.05648 0.00677 -0.0213 0.02292 -0.04352 C 0.02605 -0.05764 0.03021 -0.06783 0.03195 -0.0831 C 0.03299 -0.10162 0.02865 -0.12847 0.03976 -0.13519 C 0.0474 -0.1331 0.04914 -0.13079 0.05556 -0.12477 C 0.0599 -0.11389 0.06372 -0.10324 0.06893 -0.09352 C 0.07327 -0.06968 0.07535 -0.06181 0.07691 -0.03519 C 0.07639 -0.02778 0.07535 -0.01991 0.0757 -0.01227 C 0.07587 -0.00787 0.07795 0.00023 0.07795 0.00046 C 0.08264 -0.00278 0.08403 -0.0007 0.08802 0.0044 C 0.09028 0.01713 0.09427 0.01528 0.10157 0.0169 C 0.10608 0.01967 0.10382 0.01898 0.10834 0.01898 L 0.10261 0.0294 " pathEditMode="relative" rAng="0" ptsTypes="fffffffffffffAA">
                                      <p:cBhvr>
                                        <p:cTn id="21" dur="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2" y="-699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-0.01649 0.02662 C -0.01458 0.01551 -0.01666 0.01111 -0.00451 0.00625 C 0.00486 -0.00787 -0.00798 0.00903 0.00591 -0.00162 C 0.03039 -0.02083 -0.00694 0.00185 0.01806 -0.0125 C 0.02275 -0.02153 0.02917 -0.02824 0.03195 -0.03796 C 0.03351 -0.05 0.02691 -0.06736 0.04393 -0.07153 C 0.05573 -0.07037 0.05834 -0.06875 0.06823 -0.06481 C 0.075 -0.05787 0.08091 -0.05092 0.08889 -0.04467 C 0.09549 -0.0294 0.09879 -0.0243 0.10122 -0.00717 C 0.10035 -0.00231 0.09879 0.00278 0.09931 0.00764 C 0.09948 0.01065 0.10278 0.01574 0.10278 0.01597 C 0.11007 0.01389 0.11216 0.01528 0.11823 0.01852 C 0.1217 0.02662 0.12795 0.02547 0.13907 0.02662 C 0.14601 0.02824 0.14254 0.02778 0.14966 0.02778 L 0.1408 0.03472 " pathEditMode="relative" rAng="0" ptsTypes="fffffffffffffAA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99" y="-451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1.94444E-6 -7.40741E-7 C -0.01441 0.0044 -0.00816 0.00255 -0.01893 0.00556 C -0.02587 0.00995 -0.02292 0.01042 -0.02795 0.00741 C -0.04045 0.01528 -0.02049 0.00208 -0.03386 0.01296 C -0.03802 0.01644 -0.05087 0.01667 -0.05156 0.01667 C -0.0592 0.01204 -0.05 0.01829 -0.05781 0.01111 C -0.06285 0.00625 -0.07014 0.00509 -0.07552 0.0037 C -0.07847 0.00394 -0.09757 0.01088 -0.10313 0.0037 C -0.10729 0.00625 -0.11024 0.0044 -0.11406 0.00185 C -0.11719 -0.0037 -0.11962 -0.00486 -0.12309 -0.00926 C -0.12952 -0.00856 -0.13559 -0.00741 -0.14202 -0.00741 C -0.14375 -0.00741 -0.14514 -0.00926 -0.14688 -0.00926 C -0.14844 -0.00926 -0.15573 -0.00625 -0.15781 -0.00555 C -0.16597 -0.00301 -0.17431 -0.00185 -0.18264 -7.40741E-7 C -0.19531 0.00787 -0.20729 0.01806 -0.22031 0.02407 C -0.22465 0.02616 -0.22882 0.02894 -0.23299 0.03148 C -0.23507 0.03264 -0.23906 0.03519 -0.23906 0.03542 C -0.24983 0.0338 -0.25886 0.03102 -0.26979 0.02963 C -0.27066 0.02894 -0.27188 0.02801 -0.27274 0.02778 C -0.27674 0.02685 -0.28073 0.02732 -0.28455 0.02593 C -0.28577 0.02546 -0.28663 0.02292 -0.28768 0.02222 C -0.29063 0.02014 -0.29705 0.01806 -0.30052 0.01667 C -0.30677 0.00509 -0.31007 0.00532 -0.31945 0.0037 C -0.33299 0.00556 -0.34636 0.00741 -0.36007 0.01111 C -0.37101 0.01782 -0.35452 0.00718 -0.36597 0.01667 C -0.37327 0.02292 -0.38195 0.02477 -0.38959 0.02963 C -0.39271 0.03148 -0.39584 0.03657 -0.39861 0.03889 C -0.40486 0.04398 -0.41198 0.04745 -0.4184 0.05 C -0.42743 0.04769 -0.43646 0.0463 -0.44531 0.05185 C -0.44774 0.05116 -0.4507 0.05185 -0.4533 0.05 C -0.45417 0.04907 -0.45417 0.04583 -0.45521 0.04445 C -0.4559 0.04329 -0.45712 0.04329 -0.45799 0.04259 C -0.45851 0.03958 -0.45764 0.03472 -0.4592 0.03333 C -0.46268 0.03032 -0.46719 0.03287 -0.47101 0.03148 C -0.47205 0.03102 -0.47292 0.02894 -0.47413 0.02778 C -0.48472 0.0294 -0.48646 0.03009 -0.49462 0.02222 " pathEditMode="relative" rAng="0" ptsTypes="fffffffffffffffffffffffffffffffffffA">
                                      <p:cBhvr>
                                        <p:cTn id="25" dur="1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40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14" grpId="0"/>
      <p:bldP spid="13" grpId="0"/>
      <p:bldP spid="6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5056763"/>
            <a:ext cx="82296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ln w="6600">
                  <a:solidFill>
                    <a:srgbClr val="BF97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BF97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Define (v)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n w="6600">
                  <a:solidFill>
                    <a:srgbClr val="BF97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BF97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provide a definition for…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76200" y="2882753"/>
            <a:ext cx="9218193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9600" b="1" dirty="0">
                <a:ln w="28575">
                  <a:solidFill>
                    <a:srgbClr val="FF0000"/>
                  </a:solidFill>
                </a:ln>
                <a:solidFill>
                  <a:srgbClr val="00B0F0"/>
                </a:solidFill>
              </a:rPr>
              <a:t>Liberty</a:t>
            </a:r>
          </a:p>
        </p:txBody>
      </p:sp>
    </p:spTree>
    <p:extLst>
      <p:ext uri="{BB962C8B-B14F-4D97-AF65-F5344CB8AC3E}">
        <p14:creationId xmlns:p14="http://schemas.microsoft.com/office/powerpoint/2010/main" val="52665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98"/>
            <a:ext cx="7772400" cy="1456267"/>
          </a:xfrm>
        </p:spPr>
        <p:txBody>
          <a:bodyPr/>
          <a:lstStyle/>
          <a:p>
            <a:r>
              <a:rPr lang="en-US" dirty="0"/>
              <a:t>Reformation and Enlightenment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The Reformation gave people the idea that no man is above another in relation to God.</a:t>
            </a:r>
          </a:p>
          <a:p>
            <a:r>
              <a:rPr lang="en-US" sz="3200" dirty="0"/>
              <a:t>This led to the idea that the same was true in government (since government is from God.)</a:t>
            </a:r>
          </a:p>
          <a:p>
            <a:r>
              <a:rPr lang="en-US" sz="3200" dirty="0"/>
              <a:t>Thinkers like Locke and Hobbes began to write and discuss the basic ideas of liberty that eventually became the ideals of America.</a:t>
            </a:r>
          </a:p>
        </p:txBody>
      </p:sp>
    </p:spTree>
    <p:extLst>
      <p:ext uri="{BB962C8B-B14F-4D97-AF65-F5344CB8AC3E}">
        <p14:creationId xmlns:p14="http://schemas.microsoft.com/office/powerpoint/2010/main" val="197388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191" y="2277629"/>
            <a:ext cx="7772400" cy="1456267"/>
          </a:xfrm>
        </p:spPr>
        <p:txBody>
          <a:bodyPr>
            <a:normAutofit/>
          </a:bodyPr>
          <a:lstStyle/>
          <a:p>
            <a:r>
              <a:rPr lang="en-US" sz="4000" b="1" dirty="0"/>
              <a:t>Step 3: The Settlers</a:t>
            </a:r>
          </a:p>
        </p:txBody>
      </p:sp>
    </p:spTree>
    <p:extLst>
      <p:ext uri="{BB962C8B-B14F-4D97-AF65-F5344CB8AC3E}">
        <p14:creationId xmlns:p14="http://schemas.microsoft.com/office/powerpoint/2010/main" val="1232972732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cardillowiki.pbworks.com/f/1223516978/13-colonies-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77" y="205950"/>
            <a:ext cx="9172508" cy="635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h1.redbubble.net/image.7596645.0290/sticker,375x3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349" y="1282038"/>
            <a:ext cx="3571875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6087" y="831208"/>
            <a:ext cx="345569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latin typeface="Impact" panose="020B0806030902050204" pitchFamily="34" charset="0"/>
              </a:rPr>
              <a:t>How Did We Get Here?</a:t>
            </a:r>
          </a:p>
          <a:p>
            <a:pPr algn="ctr"/>
            <a:r>
              <a:rPr lang="en-US" sz="3600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latin typeface="Impact" panose="020B0806030902050204" pitchFamily="34" charset="0"/>
              </a:rPr>
              <a:t>The Rise of the 13 Colonies</a:t>
            </a:r>
          </a:p>
        </p:txBody>
      </p:sp>
    </p:spTree>
    <p:extLst>
      <p:ext uri="{BB962C8B-B14F-4D97-AF65-F5344CB8AC3E}">
        <p14:creationId xmlns:p14="http://schemas.microsoft.com/office/powerpoint/2010/main" val="3187008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8541"/>
            <a:ext cx="7772400" cy="3649133"/>
          </a:xfrm>
        </p:spPr>
        <p:txBody>
          <a:bodyPr>
            <a:noAutofit/>
          </a:bodyPr>
          <a:lstStyle/>
          <a:p>
            <a:r>
              <a:rPr lang="en-US" sz="3200" dirty="0"/>
              <a:t>These settlers came mostly for economic reasons (like promises of gold).</a:t>
            </a:r>
          </a:p>
          <a:p>
            <a:r>
              <a:rPr lang="en-US" sz="3200" dirty="0"/>
              <a:t>Most did not expect to have to work. They would just show up, find some gold sitting around and be rich.</a:t>
            </a:r>
          </a:p>
          <a:p>
            <a:r>
              <a:rPr lang="en-US" sz="3200" dirty="0"/>
              <a:t>Instead, the work was intense, food was scarce, danger was high and an incredible number of them died.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6698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/>
              <a:t>Roanoke and Jamestown</a:t>
            </a:r>
            <a:endParaRPr lang="en-US" sz="3600" b="1" dirty="0"/>
          </a:p>
        </p:txBody>
      </p:sp>
      <p:pic>
        <p:nvPicPr>
          <p:cNvPr id="2050" name="Picture 2" descr="http://f.kulfoto.com/pic/0001/0020/70V8w193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918" y="453402"/>
            <a:ext cx="2889076" cy="209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18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98"/>
            <a:ext cx="7772400" cy="1456267"/>
          </a:xfrm>
        </p:spPr>
        <p:txBody>
          <a:bodyPr>
            <a:normAutofit/>
          </a:bodyPr>
          <a:lstStyle/>
          <a:p>
            <a:r>
              <a:rPr lang="en-US" sz="3600" b="1" dirty="0"/>
              <a:t>Roanoke and Jamestown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8396"/>
            <a:ext cx="7772400" cy="3649133"/>
          </a:xfrm>
        </p:spPr>
        <p:txBody>
          <a:bodyPr>
            <a:noAutofit/>
          </a:bodyPr>
          <a:lstStyle/>
          <a:p>
            <a:r>
              <a:rPr lang="en-US" sz="3200" dirty="0"/>
              <a:t>In Roanoke supplies ran out so their captain returned to England for more. When he returned – the colony was gone.</a:t>
            </a:r>
          </a:p>
          <a:p>
            <a:r>
              <a:rPr lang="en-US" sz="3200" dirty="0"/>
              <a:t>In Jamestown they worked with the local Powhatan natives (for awhile…) </a:t>
            </a:r>
          </a:p>
          <a:p>
            <a:r>
              <a:rPr lang="en-US" sz="3200" dirty="0"/>
              <a:t>Later went through “the starving time” where 440 of the 500                                          settlers died.</a:t>
            </a:r>
          </a:p>
        </p:txBody>
      </p:sp>
      <p:pic>
        <p:nvPicPr>
          <p:cNvPr id="1026" name="Picture 2" descr="http://www.disneyvibe.com/static/images/db/gallery/db_96_pocahontas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293" y="4277725"/>
            <a:ext cx="4621388" cy="258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21275" y="4846665"/>
            <a:ext cx="1115368" cy="3818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Powhatan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546691" y="4846665"/>
            <a:ext cx="301449" cy="19091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447508" y="4577041"/>
            <a:ext cx="1115368" cy="3818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Starving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005192" y="4968926"/>
            <a:ext cx="0" cy="2696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8" name="Picture 4" descr="http://www.123facts.com/images/quizes/questions/1214437714-uid22647-qid586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321" y="5647173"/>
            <a:ext cx="1053321" cy="121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527349" y="5470494"/>
            <a:ext cx="1464552" cy="3818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Not historical</a:t>
            </a:r>
          </a:p>
        </p:txBody>
      </p:sp>
      <p:cxnSp>
        <p:nvCxnSpPr>
          <p:cNvPr id="14" name="Straight Arrow Connector 13"/>
          <p:cNvCxnSpPr>
            <a:stCxn id="13" idx="3"/>
          </p:cNvCxnSpPr>
          <p:nvPr/>
        </p:nvCxnSpPr>
        <p:spPr>
          <a:xfrm>
            <a:off x="2991901" y="5661413"/>
            <a:ext cx="211018" cy="19091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530357" y="1040721"/>
            <a:ext cx="8144813" cy="2832851"/>
            <a:chOff x="530357" y="1848897"/>
            <a:chExt cx="8144813" cy="2832851"/>
          </a:xfrm>
        </p:grpSpPr>
        <p:sp>
          <p:nvSpPr>
            <p:cNvPr id="7" name="Rectangle 6"/>
            <p:cNvSpPr/>
            <p:nvPr/>
          </p:nvSpPr>
          <p:spPr>
            <a:xfrm>
              <a:off x="530357" y="1848897"/>
              <a:ext cx="8144813" cy="272814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2" descr="http://images.virtualology.com/ac/4/i/ency0307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204"/>
            <a:stretch/>
          </p:blipFill>
          <p:spPr bwMode="auto">
            <a:xfrm>
              <a:off x="6938615" y="2925733"/>
              <a:ext cx="1736555" cy="1654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90777" y="1880981"/>
              <a:ext cx="7191276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“There were never Englishmen left in a foreign country in such misery… Our food was but a small can of barley, sod in water, for five men a day… our men night and day groaning in every corner of the fort most pitiful to hear… some departing out of the world, many times three or four in a night; in the morning their bodies trailed out of their cabins like dogs to be buried.” 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– Captain George Percy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836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8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075" y="1333084"/>
            <a:ext cx="7772400" cy="1456267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>
                <a:ln w="3175" cmpd="sng">
                  <a:solidFill>
                    <a:schemeClr val="bg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Plymouth</a:t>
            </a:r>
          </a:p>
        </p:txBody>
      </p:sp>
      <p:sp>
        <p:nvSpPr>
          <p:cNvPr id="3" name="Rectangle 2"/>
          <p:cNvSpPr/>
          <p:nvPr/>
        </p:nvSpPr>
        <p:spPr>
          <a:xfrm>
            <a:off x="140677" y="2563224"/>
            <a:ext cx="85812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ln>
                  <a:solidFill>
                    <a:schemeClr val="bg1"/>
                  </a:solidFill>
                </a:ln>
                <a:latin typeface="verdana" panose="020B0604030504040204" pitchFamily="34" charset="0"/>
              </a:rPr>
              <a:t>"We shall be as a city upon a hill, the eyes of all people are upon us.“</a:t>
            </a:r>
          </a:p>
          <a:p>
            <a:pPr algn="ctr"/>
            <a:r>
              <a:rPr lang="en-US" sz="1600" b="1" i="1" dirty="0">
                <a:ln>
                  <a:solidFill>
                    <a:schemeClr val="bg1"/>
                  </a:solidFill>
                </a:ln>
                <a:latin typeface="verdana" panose="020B0604030504040204" pitchFamily="34" charset="0"/>
              </a:rPr>
              <a:t>-John Winthrop</a:t>
            </a:r>
            <a:endParaRPr lang="en-US" sz="1600" b="1" i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677" y="4581115"/>
            <a:ext cx="85812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ln>
                  <a:solidFill>
                    <a:schemeClr val="bg1"/>
                  </a:solidFill>
                </a:ln>
              </a:rPr>
              <a:t> "You are the light of the world. A city that is set on a hill cannot be hidden.“</a:t>
            </a:r>
          </a:p>
          <a:p>
            <a:pPr algn="ctr"/>
            <a:r>
              <a:rPr lang="en-US" sz="2000" b="1" i="1" dirty="0">
                <a:ln>
                  <a:solidFill>
                    <a:schemeClr val="bg1"/>
                  </a:solidFill>
                </a:ln>
              </a:rPr>
              <a:t>-Jesus</a:t>
            </a:r>
          </a:p>
        </p:txBody>
      </p:sp>
      <p:pic>
        <p:nvPicPr>
          <p:cNvPr id="1026" name="Picture 2" descr="http://1.bp.blogspot.com/-qeSexs7HqSI/Tr8LGoulYOI/AAAAAAAAASs/-1PeLSZ95IM/s1600/pilgrimha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313" y="1060471"/>
            <a:ext cx="1093618" cy="84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32275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0278"/>
            <a:ext cx="8103996" cy="3649133"/>
          </a:xfrm>
        </p:spPr>
        <p:txBody>
          <a:bodyPr>
            <a:noAutofit/>
          </a:bodyPr>
          <a:lstStyle/>
          <a:p>
            <a:r>
              <a:rPr lang="en-US" sz="3200" dirty="0"/>
              <a:t>These settlers came mostly for religious reasons (they were not welcome in England.)</a:t>
            </a:r>
          </a:p>
          <a:p>
            <a:r>
              <a:rPr lang="en-US" sz="3200" dirty="0"/>
              <a:t>They expected to work and brought along entire families with them with plans to stay for good.</a:t>
            </a:r>
          </a:p>
          <a:p>
            <a:r>
              <a:rPr lang="en-US" sz="3200" dirty="0"/>
              <a:t>Still, the work was intense, food was scarce, danger was high and an incredible number of them died.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6698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/>
              <a:t>Pilgrims and Puritans</a:t>
            </a:r>
          </a:p>
        </p:txBody>
      </p:sp>
      <p:pic>
        <p:nvPicPr>
          <p:cNvPr id="7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/>
          <a:stretch>
            <a:fillRect/>
          </a:stretch>
        </p:blipFill>
        <p:spPr>
          <a:xfrm>
            <a:off x="9501758" y="1762464"/>
            <a:ext cx="249237" cy="24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6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cardillowiki.pbworks.com/f/1223516978/13-colonies-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77" y="205950"/>
            <a:ext cx="9172508" cy="635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9553"/>
            <a:ext cx="8103996" cy="3649133"/>
          </a:xfrm>
        </p:spPr>
        <p:txBody>
          <a:bodyPr>
            <a:noAutofit/>
          </a:bodyPr>
          <a:lstStyle/>
          <a:p>
            <a:r>
              <a:rPr lang="en-US" sz="3200" b="1" dirty="0">
                <a:ln>
                  <a:solidFill>
                    <a:schemeClr val="bg1"/>
                  </a:solidFill>
                </a:ln>
              </a:rPr>
              <a:t>Despite the rough start the settlements began to grow.</a:t>
            </a:r>
          </a:p>
          <a:p>
            <a:r>
              <a:rPr lang="en-US" sz="3200" b="1" dirty="0">
                <a:ln>
                  <a:solidFill>
                    <a:schemeClr val="bg1"/>
                  </a:solidFill>
                </a:ln>
              </a:rPr>
              <a:t>America provided land, resources and freedom unlike anywhere in Europe.</a:t>
            </a:r>
          </a:p>
          <a:p>
            <a:r>
              <a:rPr lang="en-US" sz="3200" b="1" dirty="0">
                <a:ln>
                  <a:solidFill>
                    <a:schemeClr val="bg1"/>
                  </a:solidFill>
                </a:ln>
              </a:rPr>
              <a:t>The King saw value in these colonies and soon sponsored even more.</a:t>
            </a:r>
          </a:p>
          <a:p>
            <a:r>
              <a:rPr lang="en-US" sz="3200" b="1" dirty="0">
                <a:ln>
                  <a:solidFill>
                    <a:schemeClr val="bg1"/>
                  </a:solidFill>
                </a:ln>
              </a:rPr>
              <a:t>Before too long there were 13 colonies and a truly new world.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6698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>
                <a:ln w="3175" cmpd="sng">
                  <a:solidFill>
                    <a:schemeClr val="bg1"/>
                  </a:solidFill>
                </a:ln>
              </a:rPr>
              <a:t>And then…</a:t>
            </a:r>
          </a:p>
        </p:txBody>
      </p:sp>
    </p:spTree>
    <p:extLst>
      <p:ext uri="{BB962C8B-B14F-4D97-AF65-F5344CB8AC3E}">
        <p14:creationId xmlns:p14="http://schemas.microsoft.com/office/powerpoint/2010/main" val="12489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the discover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0"/>
          <a:stretch/>
        </p:blipFill>
        <p:spPr bwMode="auto">
          <a:xfrm>
            <a:off x="0" y="-1066433"/>
            <a:ext cx="9144000" cy="792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501" y="2478594"/>
            <a:ext cx="7772400" cy="1456267"/>
          </a:xfrm>
        </p:spPr>
        <p:txBody>
          <a:bodyPr>
            <a:normAutofit/>
          </a:bodyPr>
          <a:lstStyle/>
          <a:p>
            <a:r>
              <a:rPr lang="en-US" sz="4000" b="1" dirty="0"/>
              <a:t>Step 1: The Discovery</a:t>
            </a:r>
          </a:p>
        </p:txBody>
      </p:sp>
    </p:spTree>
    <p:extLst>
      <p:ext uri="{BB962C8B-B14F-4D97-AF65-F5344CB8AC3E}">
        <p14:creationId xmlns:p14="http://schemas.microsoft.com/office/powerpoint/2010/main" val="1646077966"/>
      </p:ext>
    </p:extLst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the discover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0"/>
          <a:stretch/>
        </p:blipFill>
        <p:spPr bwMode="auto">
          <a:xfrm>
            <a:off x="0" y="-1066433"/>
            <a:ext cx="9144000" cy="792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446"/>
            <a:ext cx="7772400" cy="1456267"/>
          </a:xfrm>
        </p:spPr>
        <p:txBody>
          <a:bodyPr/>
          <a:lstStyle/>
          <a:p>
            <a:r>
              <a:rPr lang="en-US" sz="4800" b="1" dirty="0"/>
              <a:t>Columbus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6182"/>
            <a:ext cx="7772400" cy="4973934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Columbus’ voyage in 1492 marked the European discovery of America.</a:t>
            </a:r>
          </a:p>
          <a:p>
            <a:r>
              <a:rPr lang="en-US" sz="3200" dirty="0"/>
              <a:t>He went partly to spread                         Catholicism…</a:t>
            </a:r>
          </a:p>
          <a:p>
            <a:r>
              <a:rPr lang="en-US" sz="3200" dirty="0"/>
              <a:t>But mostly to find                                    resources like spices.</a:t>
            </a:r>
          </a:p>
          <a:p>
            <a:r>
              <a:rPr lang="en-US" sz="3200" dirty="0"/>
              <a:t>Instead found gold (and                                       plenty of other shiny things)                                 that greatly interested the Europeans.</a:t>
            </a:r>
          </a:p>
          <a:p>
            <a:endParaRPr lang="en-US" sz="3200" dirty="0"/>
          </a:p>
        </p:txBody>
      </p:sp>
      <p:pic>
        <p:nvPicPr>
          <p:cNvPr id="2050" name="Picture 2" descr="http://www.fcps.edu/KingsParkES/student%20pages/webclub/Columbus/map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099" y="2282234"/>
            <a:ext cx="3419529" cy="2480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04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fc03.deviantart.net/fs71/f/2011/247/3/b/spanish_main_map_by_jackademus-d48t0k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6" y="0"/>
            <a:ext cx="96313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farm3.static.flickr.com/2624/4100548446_3464f0f9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200" l="6400" r="95200">
                        <a14:backgroundMark x1="47200" y1="45400" x2="44600" y2="48600"/>
                        <a14:backgroundMark x1="45400" y1="56400" x2="46200" y2="63400"/>
                        <a14:backgroundMark x1="47200" y1="66600" x2="43800" y2="70000"/>
                        <a14:backgroundMark x1="55400" y1="13200" x2="55200" y2="19000"/>
                        <a14:backgroundMark x1="14800" y1="42000" x2="16400" y2="47800"/>
                        <a14:backgroundMark x1="45000" y1="45200" x2="37000" y2="44800"/>
                        <a14:backgroundMark x1="28200" y1="45200" x2="27000" y2="43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1994">
            <a:off x="2839761" y="2953346"/>
            <a:ext cx="1114803" cy="111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828450" y="1527961"/>
            <a:ext cx="974690" cy="43895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 Spain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8103365" y="1897860"/>
            <a:ext cx="432079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315795" y="1966913"/>
            <a:ext cx="0" cy="2238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 descr="http://farm3.static.flickr.com/2624/4100548446_3464f0f9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200" l="6400" r="95200">
                        <a14:backgroundMark x1="47200" y1="45400" x2="44600" y2="48600"/>
                        <a14:backgroundMark x1="45400" y1="56400" x2="46200" y2="63400"/>
                        <a14:backgroundMark x1="47200" y1="66600" x2="43800" y2="70000"/>
                        <a14:backgroundMark x1="55400" y1="13200" x2="55200" y2="19000"/>
                        <a14:backgroundMark x1="14800" y1="42000" x2="16400" y2="47800"/>
                        <a14:backgroundMark x1="45000" y1="45200" x2="37000" y2="44800"/>
                        <a14:backgroundMark x1="28200" y1="45200" x2="27000" y2="43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2270">
            <a:off x="4370613" y="912750"/>
            <a:ext cx="1091252" cy="109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farm3.static.flickr.com/2624/4100548446_3464f0f9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200" l="6400" r="95200">
                        <a14:backgroundMark x1="47200" y1="45400" x2="44600" y2="48600"/>
                        <a14:backgroundMark x1="45400" y1="56400" x2="46200" y2="63400"/>
                        <a14:backgroundMark x1="47200" y1="66600" x2="43800" y2="70000"/>
                        <a14:backgroundMark x1="55400" y1="13200" x2="55200" y2="19000"/>
                        <a14:backgroundMark x1="14800" y1="42000" x2="16400" y2="47800"/>
                        <a14:backgroundMark x1="45000" y1="45200" x2="37000" y2="44800"/>
                        <a14:backgroundMark x1="28200" y1="45200" x2="27000" y2="43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891" y="-40944"/>
            <a:ext cx="894143" cy="89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farm3.static.flickr.com/2624/4100548446_3464f0f9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200" l="6400" r="95200">
                        <a14:backgroundMark x1="47200" y1="45400" x2="44600" y2="48600"/>
                        <a14:backgroundMark x1="45400" y1="56400" x2="46200" y2="63400"/>
                        <a14:backgroundMark x1="47200" y1="66600" x2="43800" y2="70000"/>
                        <a14:backgroundMark x1="55400" y1="13200" x2="55200" y2="19000"/>
                        <a14:backgroundMark x1="14800" y1="42000" x2="16400" y2="47800"/>
                        <a14:backgroundMark x1="45000" y1="45200" x2="37000" y2="44800"/>
                        <a14:backgroundMark x1="28200" y1="45200" x2="27000" y2="43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2325">
            <a:off x="2978513" y="2286866"/>
            <a:ext cx="1114803" cy="111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11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3469E-6 C 0.02378 -0.00139 0.04878 0.00532 0.07152 -0.00393 C 0.08385 -0.00902 0.09444 -0.01526 0.10746 -0.01781 C 0.17048 -0.01341 0.23211 -0.00578 0.29548 -0.00393 C 0.32187 0.00139 0.34809 0.00162 0.37465 0.00416 C 0.40329 0.01688 0.43264 -0.00601 0.46111 -0.00994 C 0.46805 -0.01203 0.47534 -0.01295 0.48211 -0.01573 C 0.48507 -0.01688 0.48836 -0.01758 0.49097 -0.01989 C 0.49253 -0.02128 0.49375 -0.0229 0.49548 -0.02382 C 0.50416 -0.02868 0.49861 -0.0229 0.5059 -0.02775 C 0.50746 -0.02891 0.50868 -0.03076 0.51041 -0.03168 C 0.51423 -0.03353 0.51857 -0.03377 0.52239 -0.03562 C 0.53125 -0.03978 0.54027 -0.04672 0.54913 -0.04949 C 0.56128 -0.05782 0.571 -0.05805 0.58507 -0.05944 C 0.6059 -0.05874 0.62691 -0.05851 0.64774 -0.05759 C 0.66389 -0.05689 0.67968 -0.04949 0.69548 -0.04949 " pathEditMode="relative" ptsTypes="fffffffffffffffA">
                                      <p:cBhvr>
                                        <p:cTn id="6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2.53469E-6 C 0.02378 -0.00139 0.04878 0.00532 0.07152 -0.00393 C 0.08385 -0.00902 0.09444 -0.01526 0.10746 -0.01781 C 0.17048 -0.01341 0.23211 -0.00578 0.29548 -0.00393 C 0.32187 0.00139 0.34809 0.00162 0.37465 0.00416 C 0.40329 0.01688 0.43264 -0.00601 0.46111 -0.00994 C 0.46805 -0.01203 0.47534 -0.01295 0.48211 -0.01573 C 0.48507 -0.01688 0.48836 -0.01758 0.49097 -0.01989 C 0.49253 -0.02128 0.49375 -0.0229 0.49548 -0.02382 C 0.50416 -0.02868 0.49861 -0.0229 0.5059 -0.02775 C 0.50746 -0.02891 0.50868 -0.03076 0.51041 -0.03168 C 0.51423 -0.03353 0.51857 -0.03377 0.52239 -0.03562 C 0.53125 -0.03978 0.54027 -0.04672 0.54913 -0.04949 C 0.56128 -0.05782 0.571 -0.05805 0.58507 -0.05944 C 0.6059 -0.05874 0.62691 -0.05851 0.64774 -0.05759 C 0.66389 -0.05689 0.67968 -0.04949 0.69548 -0.04949 " pathEditMode="relative" ptsTypes="fffffffffffffffA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29232E-6 C 0.02378 -0.00139 0.04878 0.00531 0.07152 -0.00394 C 0.08385 -0.00902 0.09444 -0.0155 0.10746 -0.01781 C 0.17048 -0.01342 0.23211 -0.00579 0.29548 -0.00394 C 0.32187 0.00138 0.34809 0.00161 0.37465 0.00416 C 0.40329 0.01688 0.43263 -0.00625 0.46111 -0.00995 C 0.46805 -0.01203 0.47534 -0.01296 0.48211 -0.01573 C 0.48506 -0.01689 0.48836 -0.01758 0.49097 -0.01989 C 0.49253 -0.02128 0.49375 -0.0229 0.49548 -0.02382 C 0.50416 -0.02868 0.49861 -0.0229 0.5059 -0.02776 C 0.50746 -0.02891 0.50868 -0.03099 0.51041 -0.03169 C 0.51423 -0.03354 0.51857 -0.03377 0.52239 -0.03562 C 0.53125 -0.03978 0.54027 -0.04672 0.54913 -0.0495 C 0.56128 -0.05782 0.571 -0.05805 0.58506 -0.05944 C 0.6059 -0.05875 0.62691 -0.05851 0.64774 -0.05759 C 0.66388 -0.0569 0.67968 -0.0495 0.69548 -0.0495 " pathEditMode="relative" rAng="0" ptsTypes="fffffffffffffffA">
                                      <p:cBhvr>
                                        <p:cTn id="10" dur="3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74" y="-212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94444E-6 -0.00416 C 0.02379 -0.00555 0.04879 0.00116 0.07153 -0.00809 C 0.08386 -0.01318 0.09445 -0.01943 0.10747 -0.02197 C 0.17049 -0.01758 0.23212 -0.00994 0.29549 -0.00809 C 0.32188 -0.00278 0.34809 -0.00254 0.37465 2.59019E-7 C 0.4033 0.01272 0.43264 -0.01018 0.46111 -0.01411 C 0.46806 -0.01619 0.47535 -0.01711 0.48212 -0.01989 C 0.48507 -0.02105 0.48837 -0.02174 0.49097 -0.02405 C 0.49254 -0.02544 0.49375 -0.02706 0.49549 -0.02798 C 0.50417 -0.03284 0.49861 -0.02706 0.5059 -0.03192 C 0.50747 -0.03307 0.50868 -0.03492 0.51042 -0.03585 C 0.51424 -0.0377 0.51858 -0.03793 0.5224 -0.03978 C 0.53125 -0.04394 0.54028 -0.05088 0.54913 -0.05365 C 0.56129 -0.06198 0.57101 -0.06221 0.58507 -0.0636 C 0.6059 -0.0629 0.62691 -0.06267 0.64775 -0.06175 C 0.66389 -0.06105 0.67969 -0.05365 0.69549 -0.05365 " pathEditMode="relative" rAng="0" ptsTypes="fffffffffffffffA">
                                      <p:cBhvr>
                                        <p:cTn id="12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74" y="-21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http://ansionnachfionn.files.wordpress.com/2012/03/map-of-europ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 trans="10000" intensity="2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35" t="15908" r="9249" b="1824"/>
          <a:stretch/>
        </p:blipFill>
        <p:spPr bwMode="auto">
          <a:xfrm>
            <a:off x="2063" y="-10978"/>
            <a:ext cx="9221305" cy="688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crwflags.com/fotw/images/r/rel-jerez.g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89"/>
          <a:stretch/>
        </p:blipFill>
        <p:spPr bwMode="auto">
          <a:xfrm>
            <a:off x="2275823" y="4757061"/>
            <a:ext cx="850592" cy="4162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23448" y="4743687"/>
            <a:ext cx="97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Spain</a:t>
            </a:r>
          </a:p>
        </p:txBody>
      </p:sp>
      <p:pic>
        <p:nvPicPr>
          <p:cNvPr id="1032" name="Picture 8" descr="http://ts4.mm.bing.net/th?id=HN.608007991635609884&amp;pid=1.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145" y="2312840"/>
            <a:ext cx="828728" cy="4143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52033" y="2331641"/>
            <a:ext cx="1065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England</a:t>
            </a:r>
          </a:p>
        </p:txBody>
      </p:sp>
      <p:pic>
        <p:nvPicPr>
          <p:cNvPr id="10" name="Picture 6" descr="http://farm3.static.flickr.com/2624/4100548446_3464f0f9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200" l="6400" r="95200">
                        <a14:backgroundMark x1="47200" y1="45400" x2="44600" y2="48600"/>
                        <a14:backgroundMark x1="45400" y1="56400" x2="46200" y2="63400"/>
                        <a14:backgroundMark x1="47200" y1="66600" x2="43800" y2="70000"/>
                        <a14:backgroundMark x1="55400" y1="13200" x2="55200" y2="19000"/>
                        <a14:backgroundMark x1="14800" y1="42000" x2="16400" y2="47800"/>
                        <a14:backgroundMark x1="45000" y1="45200" x2="37000" y2="44800"/>
                        <a14:backgroundMark x1="28200" y1="45200" x2="27000" y2="43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2325">
            <a:off x="-412542" y="5933181"/>
            <a:ext cx="321932" cy="32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farm3.static.flickr.com/2624/4100548446_3464f0f9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200" l="6400" r="95200">
                        <a14:backgroundMark x1="47200" y1="45400" x2="44600" y2="48600"/>
                        <a14:backgroundMark x1="45400" y1="56400" x2="46200" y2="63400"/>
                        <a14:backgroundMark x1="47200" y1="66600" x2="43800" y2="70000"/>
                        <a14:backgroundMark x1="55400" y1="13200" x2="55200" y2="19000"/>
                        <a14:backgroundMark x1="14800" y1="42000" x2="16400" y2="47800"/>
                        <a14:backgroundMark x1="45000" y1="45200" x2="37000" y2="44800"/>
                        <a14:backgroundMark x1="28200" y1="45200" x2="27000" y2="43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2325">
            <a:off x="-355392" y="5552181"/>
            <a:ext cx="321932" cy="32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farm3.static.flickr.com/2624/4100548446_3464f0f9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200" l="6400" r="95200">
                        <a14:backgroundMark x1="47200" y1="45400" x2="44600" y2="48600"/>
                        <a14:backgroundMark x1="45400" y1="56400" x2="46200" y2="63400"/>
                        <a14:backgroundMark x1="47200" y1="66600" x2="43800" y2="70000"/>
                        <a14:backgroundMark x1="55400" y1="13200" x2="55200" y2="19000"/>
                        <a14:backgroundMark x1="14800" y1="42000" x2="16400" y2="47800"/>
                        <a14:backgroundMark x1="45000" y1="45200" x2="37000" y2="44800"/>
                        <a14:backgroundMark x1="28200" y1="45200" x2="27000" y2="43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2325">
            <a:off x="-502149" y="6333144"/>
            <a:ext cx="321932" cy="32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ular Callout 4"/>
          <p:cNvSpPr/>
          <p:nvPr/>
        </p:nvSpPr>
        <p:spPr>
          <a:xfrm>
            <a:off x="4755873" y="1315426"/>
            <a:ext cx="2575093" cy="1538133"/>
          </a:xfrm>
          <a:prstGeom prst="wedgeRectCallout">
            <a:avLst>
              <a:gd name="adj1" fmla="val -97832"/>
              <a:gd name="adj2" fmla="val 26961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Excuse us old chaps. Might we join in your game of riches?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4182614" y="4837973"/>
            <a:ext cx="3595486" cy="1350386"/>
          </a:xfrm>
          <a:prstGeom prst="wedgeRectCallout">
            <a:avLst>
              <a:gd name="adj1" fmla="val -74804"/>
              <a:gd name="adj2" fmla="val -3985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No, you Protestant </a:t>
            </a:r>
            <a:r>
              <a:rPr lang="en-US" sz="2400" i="1" dirty="0" err="1"/>
              <a:t>perros</a:t>
            </a:r>
            <a:r>
              <a:rPr lang="en-US" sz="2400" dirty="0"/>
              <a:t>. If you try, we’ll use our riches to destroy you.</a:t>
            </a:r>
            <a:endParaRPr lang="en-US" sz="2400" i="1" dirty="0"/>
          </a:p>
        </p:txBody>
      </p:sp>
      <p:sp>
        <p:nvSpPr>
          <p:cNvPr id="7" name="Rectangle 6"/>
          <p:cNvSpPr/>
          <p:nvPr/>
        </p:nvSpPr>
        <p:spPr>
          <a:xfrm>
            <a:off x="4837987" y="1400175"/>
            <a:ext cx="2417437" cy="139623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/>
              <a:t>=(</a:t>
            </a:r>
          </a:p>
        </p:txBody>
      </p:sp>
    </p:spTree>
    <p:extLst>
      <p:ext uri="{BB962C8B-B14F-4D97-AF65-F5344CB8AC3E}">
        <p14:creationId xmlns:p14="http://schemas.microsoft.com/office/powerpoint/2010/main" val="23117982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-1.11111E-6 C 0.00746 -0.00255 0.01545 0.00995 0.02274 -0.00741 C 0.02674 -0.0169 0.03003 -0.0287 0.03403 -0.03333 C 0.05417 -0.02523 0.07378 -0.01088 0.09427 -0.00741 C 0.1026 0.00255 0.11128 0.00301 0.11962 0.00787 C 0.12882 0.03171 0.13819 -0.01134 0.14722 -0.01875 C 0.14948 -0.02268 0.15191 -0.0243 0.15399 -0.02963 C 0.15486 -0.03171 0.1559 -0.0331 0.15677 -0.03727 C 0.15729 -0.03981 0.15764 -0.04305 0.15816 -0.04467 C 0.16111 -0.0537 0.1592 -0.04305 0.16181 -0.05208 C 0.16215 -0.05417 0.16233 -0.05764 0.16302 -0.05949 C 0.16441 -0.06296 0.16545 -0.06342 0.16701 -0.0669 C 0.16979 -0.07454 0.17257 -0.0875 0.17552 -0.09282 C 0.17934 -0.10833 0.18246 -0.1088 0.18681 -0.11134 C 0.19375 -0.11018 0.20017 -0.10972 0.20712 -0.1081 C 0.21233 -0.10671 0.21736 -0.09282 0.22257 -0.09282 " pathEditMode="relative" rAng="0" ptsTypes="fffffffffffffffA">
                                      <p:cBhvr>
                                        <p:cTn id="6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8" y="-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4.44444E-6 C 0.00694 -0.00255 0.01458 0.00995 0.02118 -0.00741 C 0.025 -0.0169 0.02812 -0.02871 0.03194 -0.03334 C 0.05087 -0.02524 0.06927 -0.01088 0.08854 -0.00741 C 0.09635 0.00254 0.10451 0.003 0.11233 0.00787 C 0.12101 0.03171 0.12969 -0.01135 0.13837 -0.01875 C 0.14045 -0.02269 0.14271 -0.02431 0.14462 -0.02963 C 0.14531 -0.03172 0.14653 -0.03311 0.14722 -0.03727 C 0.14774 -0.03982 0.14809 -0.04306 0.14861 -0.04468 C 0.15121 -0.05371 0.14965 -0.04306 0.15191 -0.05209 C 0.15226 -0.05417 0.15243 -0.05764 0.15312 -0.0595 C 0.15434 -0.06297 0.15538 -0.06343 0.15694 -0.0669 C 0.15937 -0.07454 0.16215 -0.0875 0.16476 -0.09283 C 0.1684 -0.10834 0.17135 -0.1088 0.17552 -0.11135 C 0.18194 -0.11019 0.18802 -0.10973 0.19444 -0.10811 C 0.19931 -0.10672 0.20417 -0.09283 0.20903 -0.09283 " pathEditMode="relative" rAng="0" ptsTypes="fffffffffffffffA">
                                      <p:cBhvr>
                                        <p:cTn id="8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1" y="-39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61111E-6 -2.22222E-6 C 0.00782 -0.00486 0.01632 0.01736 0.02414 -0.01342 C 0.02865 -0.03009 0.03195 -0.05116 0.03646 -0.05949 C 0.05782 -0.04514 0.07882 -0.01944 0.1007 -0.01342 C 0.10938 0.0044 0.1191 0.00509 0.12796 0.01412 C 0.13768 0.05648 0.14757 -0.02014 0.1573 -0.03356 C 0.1599 -0.04028 0.16233 -0.04328 0.16459 -0.05301 C 0.16546 -0.05648 0.16667 -0.05903 0.16771 -0.0662 C 0.16806 -0.0706 0.16858 -0.07662 0.16893 -0.07963 C 0.17223 -0.0956 0.17032 -0.07662 0.17275 -0.09259 C 0.17327 -0.09629 0.17361 -0.10254 0.17431 -0.10602 C 0.17587 -0.11203 0.17691 -0.11273 0.17865 -0.11898 C 0.1816 -0.13264 0.18455 -0.15532 0.18768 -0.16504 C 0.19167 -0.19259 0.19514 -0.19328 0.19983 -0.19768 C 0.2073 -0.19583 0.21424 -0.19514 0.22153 -0.19236 C 0.22691 -0.18958 0.2323 -0.16504 0.2382 -0.16504 " pathEditMode="relative" rAng="0" ptsTypes="fffffffffffffffA">
                                      <p:cBhvr>
                                        <p:cTn id="10" dur="4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0" y="-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70427" y="0"/>
            <a:ext cx="4612160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ln w="38100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Zombie" pitchFamily="2" charset="0"/>
              </a:rPr>
              <a:t>Brain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ln w="38100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Zombie" pitchFamily="2" charset="0"/>
              </a:rPr>
              <a:t>Snack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26589" y="2438400"/>
            <a:ext cx="3581400" cy="4343400"/>
            <a:chOff x="76200" y="1981200"/>
            <a:chExt cx="4102100" cy="487680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2308225"/>
              <a:ext cx="3810000" cy="2416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6693" b="100000" l="0" r="55664">
                          <a14:foregroundMark x1="10645" y1="55990" x2="11523" y2="56510"/>
                          <a14:foregroundMark x1="31641" y1="39193" x2="30371" y2="42708"/>
                          <a14:backgroundMark x1="3320" y1="54688" x2="9570" y2="70313"/>
                          <a14:backgroundMark x1="15332" y1="66276" x2="6250" y2="78385"/>
                          <a14:backgroundMark x1="31445" y1="60156" x2="52539" y2="97656"/>
                          <a14:backgroundMark x1="1270" y1="70573" x2="14355" y2="78125"/>
                          <a14:backgroundMark x1="5176" y1="67448" x2="1367" y2="83854"/>
                          <a14:backgroundMark x1="12305" y1="50000" x2="14453" y2="513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89"/>
            <a:stretch/>
          </p:blipFill>
          <p:spPr bwMode="auto">
            <a:xfrm>
              <a:off x="685800" y="1981200"/>
              <a:ext cx="3492500" cy="487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3200400" y="5867400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rgbClr val="663300"/>
                </a:solidFill>
                <a:latin typeface="MS Reference Sans Serif" pitchFamily="34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14600" y="5936397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rgbClr val="663300"/>
                </a:solidFill>
                <a:latin typeface="MS Reference Sans Serif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1600" y="5798403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rgbClr val="663300"/>
                </a:solidFill>
                <a:latin typeface="MS Reference Sans Serif" pitchFamily="34" charset="0"/>
              </a:rPr>
              <a:t>.</a:t>
            </a:r>
          </a:p>
        </p:txBody>
      </p:sp>
      <p:pic>
        <p:nvPicPr>
          <p:cNvPr id="3" name="Brain Snack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545012" y="6983412"/>
            <a:ext cx="487363" cy="4873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05000" y="5867400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rgbClr val="663300"/>
                </a:solidFill>
                <a:latin typeface="MS Reference Sans Serif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-152400" y="6172200"/>
            <a:ext cx="9372600" cy="774700"/>
          </a:xfrm>
          <a:prstGeom prst="rect">
            <a:avLst/>
          </a:prstGeom>
          <a:gradFill>
            <a:gsLst>
              <a:gs pos="38000">
                <a:srgbClr val="582C00"/>
              </a:gs>
              <a:gs pos="0">
                <a:srgbClr val="361B00"/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8457" y1="41330" x2="52370" y2="54817"/>
                        <a14:foregroundMark x1="66065" y1="36669" x2="58014" y2="50528"/>
                        <a14:foregroundMark x1="57993" y1="13715" x2="26518" y2="5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667000"/>
            <a:ext cx="3352800" cy="4059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432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2.22222E-6 -3.7037E-7 C -0.00156 -0.01505 0.00035 -0.02107 -0.00972 -0.02778 C -0.01719 -0.04746 -0.00695 -0.02408 -0.01806 -0.03889 C -0.03768 -0.06505 -0.00781 -0.0338 -0.02778 -0.05371 C -0.0316 -0.06621 -0.03681 -0.07523 -0.03889 -0.08889 C -0.04011 -0.10533 -0.0349 -0.12917 -0.04861 -0.13519 C -0.05799 -0.13334 -0.06007 -0.13125 -0.06806 -0.12593 C -0.07344 -0.11621 -0.0783 -0.10672 -0.08472 -0.09815 C -0.09011 -0.07686 -0.09254 -0.06991 -0.09445 -0.0463 C -0.09393 -0.03959 -0.09271 -0.03264 -0.09306 -0.02593 C -0.09323 -0.02199 -0.09584 -0.01482 -0.09584 -0.01482 C -0.10156 -0.01736 -0.1033 -0.01551 -0.10834 -0.01111 C -0.11111 0.00023 -0.11597 -0.00139 -0.125 -3.7037E-7 C -0.13056 0.00254 -0.12778 0.00185 -0.13334 0.00185 L -0.12639 0.01111 " pathEditMode="relative" ptsTypes="fffffffffffffAA">
                                      <p:cBhvr>
                                        <p:cTn id="17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2.22222E-6 -3.7037E-7 C -0.00156 -0.01505 0.00035 -0.02107 -0.00972 -0.02778 C -0.01719 -0.04746 -0.00695 -0.02408 -0.01806 -0.03889 C -0.03768 -0.06505 -0.00781 -0.0338 -0.02778 -0.05371 C -0.0316 -0.06621 -0.03681 -0.07523 -0.03889 -0.08889 C -0.04011 -0.10533 -0.0349 -0.12917 -0.04861 -0.13519 C -0.05799 -0.13334 -0.06007 -0.13125 -0.06806 -0.12593 C -0.07344 -0.11621 -0.0783 -0.10672 -0.08472 -0.09815 C -0.09011 -0.07686 -0.09254 -0.06991 -0.09445 -0.0463 C -0.09393 -0.03959 -0.09271 -0.03264 -0.09306 -0.02593 C -0.09323 -0.02199 -0.09584 -0.01482 -0.09584 -0.01482 C -0.10156 -0.01736 -0.1033 -0.01551 -0.10834 -0.01111 C -0.11111 0.00023 -0.11597 -0.00139 -0.125 -3.7037E-7 C -0.13056 0.00254 -0.12778 0.00185 -0.13334 0.00185 L -0.12639 0.01111 " pathEditMode="relative" ptsTypes="fffffffffffffAA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0.00052 0.0169 C 0.00174 -0.00023 0.00035 -0.00695 0.00834 -0.01435 C 0.01441 -0.03658 0.00608 -0.01019 0.01511 -0.02685 C 0.03091 -0.05648 0.00677 -0.0213 0.02292 -0.04352 C 0.02605 -0.05764 0.03021 -0.06783 0.03195 -0.0831 C 0.03299 -0.10162 0.02865 -0.12847 0.03976 -0.13519 C 0.0474 -0.1331 0.04914 -0.13079 0.05556 -0.12477 C 0.0599 -0.11389 0.06372 -0.10324 0.06893 -0.09352 C 0.07327 -0.06968 0.07535 -0.06181 0.07691 -0.03519 C 0.07639 -0.02778 0.07535 -0.01991 0.0757 -0.01227 C 0.07587 -0.00787 0.07795 0.00023 0.07795 0.00046 C 0.08264 -0.00278 0.08403 -0.0007 0.08802 0.0044 C 0.09028 0.01713 0.09427 0.01528 0.10157 0.0169 C 0.10608 0.01967 0.10382 0.01898 0.10834 0.01898 L 0.10261 0.0294 " pathEditMode="relative" rAng="0" ptsTypes="fffffffffffffAA">
                                      <p:cBhvr>
                                        <p:cTn id="21" dur="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2" y="-699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-0.01649 0.02662 C -0.01458 0.01551 -0.01666 0.01111 -0.00451 0.00625 C 0.00486 -0.00787 -0.00798 0.00903 0.00591 -0.00162 C 0.03039 -0.02083 -0.00694 0.00185 0.01806 -0.0125 C 0.02275 -0.02153 0.02917 -0.02824 0.03195 -0.03796 C 0.03351 -0.05 0.02691 -0.06736 0.04393 -0.07153 C 0.05573 -0.07037 0.05834 -0.06875 0.06823 -0.06481 C 0.075 -0.05787 0.08091 -0.05092 0.08889 -0.04467 C 0.09549 -0.0294 0.09879 -0.0243 0.10122 -0.00717 C 0.10035 -0.00231 0.09879 0.00278 0.09931 0.00764 C 0.09948 0.01065 0.10278 0.01574 0.10278 0.01597 C 0.11007 0.01389 0.11216 0.01528 0.11823 0.01852 C 0.1217 0.02662 0.12795 0.02547 0.13907 0.02662 C 0.14601 0.02824 0.14254 0.02778 0.14966 0.02778 L 0.1408 0.03472 " pathEditMode="relative" rAng="0" ptsTypes="fffffffffffffAA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99" y="-451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1.94444E-6 -7.40741E-7 C -0.01441 0.0044 -0.00816 0.00255 -0.01893 0.00556 C -0.02587 0.00995 -0.02292 0.01042 -0.02795 0.00741 C -0.04045 0.01528 -0.02049 0.00208 -0.03386 0.01296 C -0.03802 0.01644 -0.05087 0.01667 -0.05156 0.01667 C -0.0592 0.01204 -0.05 0.01829 -0.05781 0.01111 C -0.06285 0.00625 -0.07014 0.00509 -0.07552 0.0037 C -0.07847 0.00394 -0.09757 0.01088 -0.10313 0.0037 C -0.10729 0.00625 -0.11024 0.0044 -0.11406 0.00185 C -0.11719 -0.0037 -0.11962 -0.00486 -0.12309 -0.00926 C -0.12952 -0.00856 -0.13559 -0.00741 -0.14202 -0.00741 C -0.14375 -0.00741 -0.14514 -0.00926 -0.14688 -0.00926 C -0.14844 -0.00926 -0.15573 -0.00625 -0.15781 -0.00555 C -0.16597 -0.00301 -0.17431 -0.00185 -0.18264 -7.40741E-7 C -0.19531 0.00787 -0.20729 0.01806 -0.22031 0.02407 C -0.22465 0.02616 -0.22882 0.02894 -0.23299 0.03148 C -0.23507 0.03264 -0.23906 0.03519 -0.23906 0.03542 C -0.24983 0.0338 -0.25886 0.03102 -0.26979 0.02963 C -0.27066 0.02894 -0.27188 0.02801 -0.27274 0.02778 C -0.27674 0.02685 -0.28073 0.02732 -0.28455 0.02593 C -0.28577 0.02546 -0.28663 0.02292 -0.28768 0.02222 C -0.29063 0.02014 -0.29705 0.01806 -0.30052 0.01667 C -0.30677 0.00509 -0.31007 0.00532 -0.31945 0.0037 C -0.33299 0.00556 -0.34636 0.00741 -0.36007 0.01111 C -0.37101 0.01782 -0.35452 0.00718 -0.36597 0.01667 C -0.37327 0.02292 -0.38195 0.02477 -0.38959 0.02963 C -0.39271 0.03148 -0.39584 0.03657 -0.39861 0.03889 C -0.40486 0.04398 -0.41198 0.04745 -0.4184 0.05 C -0.42743 0.04769 -0.43646 0.0463 -0.44531 0.05185 C -0.44774 0.05116 -0.4507 0.05185 -0.4533 0.05 C -0.45417 0.04907 -0.45417 0.04583 -0.45521 0.04445 C -0.4559 0.04329 -0.45712 0.04329 -0.45799 0.04259 C -0.45851 0.03958 -0.45764 0.03472 -0.4592 0.03333 C -0.46268 0.03032 -0.46719 0.03287 -0.47101 0.03148 C -0.47205 0.03102 -0.47292 0.02894 -0.47413 0.02778 C -0.48472 0.0294 -0.48646 0.03009 -0.49462 0.02222 " pathEditMode="relative" rAng="0" ptsTypes="fffffffffffffffffffffffffffffffffffA">
                                      <p:cBhvr>
                                        <p:cTn id="25" dur="1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40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14" grpId="0"/>
      <p:bldP spid="13" grpId="0"/>
      <p:bldP spid="6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andrewhuffer.com.au/wp-content/uploads/2010/12/problem_solving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17" y="18174"/>
            <a:ext cx="7824643" cy="68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0251" y="1132761"/>
            <a:ext cx="820722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ooper Std Black" panose="0208090304030B020404" pitchFamily="18" charset="0"/>
              </a:rPr>
              <a:t>P</a:t>
            </a:r>
            <a:r>
              <a:rPr lang="en-US" sz="115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oper Std Black" panose="0208090304030B020404" pitchFamily="18" charset="0"/>
              </a:rPr>
              <a:t>R</a:t>
            </a:r>
            <a:r>
              <a:rPr lang="en-US" sz="1150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latin typeface="Cooper Std Black" panose="0208090304030B020404" pitchFamily="18" charset="0"/>
              </a:rPr>
              <a:t>O</a:t>
            </a:r>
            <a:r>
              <a:rPr lang="en-US" sz="115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ooper Std Black" panose="0208090304030B020404" pitchFamily="18" charset="0"/>
              </a:rPr>
              <a:t>B</a:t>
            </a:r>
            <a:r>
              <a:rPr lang="en-US" sz="11500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Cooper Std Black" panose="0208090304030B020404" pitchFamily="18" charset="0"/>
              </a:rPr>
              <a:t>L</a:t>
            </a:r>
            <a:r>
              <a:rPr lang="en-US" sz="115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ooper Std Black" panose="0208090304030B020404" pitchFamily="18" charset="0"/>
              </a:rPr>
              <a:t>E</a:t>
            </a:r>
            <a:r>
              <a:rPr lang="en-US" sz="11500" dirty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  <a:lumOff val="15000"/>
                  </a:schemeClr>
                </a:solidFill>
                <a:latin typeface="Cooper Std Black" panose="0208090304030B020404" pitchFamily="18" charset="0"/>
              </a:rPr>
              <a:t>M </a:t>
            </a:r>
            <a:r>
              <a:rPr lang="en-US" sz="11500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Cooper Std Black" panose="0208090304030B020404" pitchFamily="18" charset="0"/>
              </a:rPr>
              <a:t>S</a:t>
            </a:r>
            <a:r>
              <a:rPr lang="en-US" sz="115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Cooper Std Black" panose="0208090304030B020404" pitchFamily="18" charset="0"/>
              </a:rPr>
              <a:t>O</a:t>
            </a:r>
            <a:r>
              <a:rPr lang="en-US" sz="115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Cooper Std Black" panose="0208090304030B020404" pitchFamily="18" charset="0"/>
              </a:rPr>
              <a:t>L</a:t>
            </a:r>
            <a:r>
              <a:rPr lang="en-US" sz="115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ooper Std Black" panose="0208090304030B020404" pitchFamily="18" charset="0"/>
              </a:rPr>
              <a:t>V</a:t>
            </a:r>
            <a:r>
              <a:rPr lang="en-US" sz="115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Cooper Std Black" panose="0208090304030B020404" pitchFamily="18" charset="0"/>
              </a:rPr>
              <a:t>E</a:t>
            </a:r>
            <a:r>
              <a:rPr lang="en-US" sz="11500" dirty="0">
                <a:ln>
                  <a:solidFill>
                    <a:schemeClr val="tx1"/>
                  </a:solidFill>
                </a:ln>
                <a:solidFill>
                  <a:schemeClr val="tx2">
                    <a:lumMod val="75000"/>
                  </a:schemeClr>
                </a:solidFill>
                <a:latin typeface="Cooper Std Black" panose="0208090304030B020404" pitchFamily="18" charset="0"/>
              </a:rPr>
              <a:t>R</a:t>
            </a:r>
            <a:r>
              <a:rPr lang="en-US" sz="11500" dirty="0">
                <a:ln>
                  <a:solidFill>
                    <a:schemeClr val="tx1"/>
                  </a:solidFill>
                </a:ln>
                <a:solidFill>
                  <a:srgbClr val="EB1580"/>
                </a:solidFill>
                <a:latin typeface="Cooper Std Black" panose="0208090304030B020404" pitchFamily="18" charset="0"/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1609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blem Solverz 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www.andrewhuffer.com.au/wp-content/uploads/2010/12/problem_solvin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17" y="18174"/>
            <a:ext cx="7824643" cy="68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73457" y="1500957"/>
            <a:ext cx="7779224" cy="4031873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/>
              <a:t>Spain has a massive navy.</a:t>
            </a:r>
          </a:p>
          <a:p>
            <a:r>
              <a:rPr lang="en-US" sz="3200" b="1" dirty="0"/>
              <a:t>They have claimed the entire area around the Caribbean and South America.</a:t>
            </a:r>
          </a:p>
          <a:p>
            <a:r>
              <a:rPr lang="en-US" sz="3200" b="1" dirty="0"/>
              <a:t>They are using resources from Americas to build even more.</a:t>
            </a:r>
          </a:p>
          <a:p>
            <a:r>
              <a:rPr lang="en-US" sz="3200" b="1" dirty="0"/>
              <a:t>England wants to get resources too.</a:t>
            </a:r>
          </a:p>
          <a:p>
            <a:endParaRPr lang="en-US" sz="3200" b="1" dirty="0"/>
          </a:p>
          <a:p>
            <a:r>
              <a:rPr lang="en-US" sz="3200" b="1" dirty="0"/>
              <a:t>Solve England’s problem!</a:t>
            </a:r>
          </a:p>
        </p:txBody>
      </p:sp>
    </p:spTree>
    <p:extLst>
      <p:ext uri="{BB962C8B-B14F-4D97-AF65-F5344CB8AC3E}">
        <p14:creationId xmlns:p14="http://schemas.microsoft.com/office/powerpoint/2010/main" val="315612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9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ppt/theme/theme2.xml><?xml version="1.0" encoding="utf-8"?>
<a:theme xmlns:a="http://schemas.openxmlformats.org/drawingml/2006/main" name="Office Theme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TC103457452[[fn=Celestial]]</Template>
  <TotalTime>2030</TotalTime>
  <Words>913</Words>
  <Application>Microsoft Office PowerPoint</Application>
  <PresentationFormat>On-screen Show (4:3)</PresentationFormat>
  <Paragraphs>101</Paragraphs>
  <Slides>24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Arial</vt:lpstr>
      <vt:lpstr>Calibri</vt:lpstr>
      <vt:lpstr>Calibri Light</vt:lpstr>
      <vt:lpstr>Cooper Std Black</vt:lpstr>
      <vt:lpstr>FrankRuehl</vt:lpstr>
      <vt:lpstr>Geneva</vt:lpstr>
      <vt:lpstr>Impact</vt:lpstr>
      <vt:lpstr>MS Reference Sans Serif</vt:lpstr>
      <vt:lpstr>MV Boli</vt:lpstr>
      <vt:lpstr>Times New Roman</vt:lpstr>
      <vt:lpstr>verdana</vt:lpstr>
      <vt:lpstr>Zombie</vt:lpstr>
      <vt:lpstr>Celestial</vt:lpstr>
      <vt:lpstr>Office Theme</vt:lpstr>
      <vt:lpstr>1_Office Theme</vt:lpstr>
      <vt:lpstr>2_Office Theme</vt:lpstr>
      <vt:lpstr>Essential Question</vt:lpstr>
      <vt:lpstr>PowerPoint Presentation</vt:lpstr>
      <vt:lpstr>Step 1: The Discovery</vt:lpstr>
      <vt:lpstr>Columbus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England vs. Spain</vt:lpstr>
      <vt:lpstr>Step 2: The Ideas</vt:lpstr>
      <vt:lpstr>Step 1: The Idea</vt:lpstr>
      <vt:lpstr>PowerPoint Presentation</vt:lpstr>
      <vt:lpstr>PowerPoint Presentation</vt:lpstr>
      <vt:lpstr>PowerPoint Presentation</vt:lpstr>
      <vt:lpstr>Reformation and Enlightenment</vt:lpstr>
      <vt:lpstr>Step 3: The Settlers</vt:lpstr>
      <vt:lpstr>PowerPoint Presentation</vt:lpstr>
      <vt:lpstr>Roanoke and Jamestown</vt:lpstr>
      <vt:lpstr>Plymouth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did we get here?</dc:title>
  <dc:creator>tregister@fremont.k12.ca.us</dc:creator>
  <cp:lastModifiedBy>Travis Register</cp:lastModifiedBy>
  <cp:revision>74</cp:revision>
  <dcterms:created xsi:type="dcterms:W3CDTF">2015-09-04T04:39:03Z</dcterms:created>
  <dcterms:modified xsi:type="dcterms:W3CDTF">2017-09-12T14:05:50Z</dcterms:modified>
</cp:coreProperties>
</file>